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35" autoAdjust="0"/>
  </p:normalViewPr>
  <p:slideViewPr>
    <p:cSldViewPr>
      <p:cViewPr>
        <p:scale>
          <a:sx n="96" d="100"/>
          <a:sy n="96" d="100"/>
        </p:scale>
        <p:origin x="-105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12BAC-CF34-411D-AEBD-43163D34C6A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FEC0A-C7B6-47DC-B95D-8C9EC71C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7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9163" y="973138"/>
            <a:ext cx="2927350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6375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9163" y="973138"/>
            <a:ext cx="2927350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95213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9163" y="973138"/>
            <a:ext cx="2927350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26399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9163" y="973138"/>
            <a:ext cx="2927350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53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9-10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Chandler, Arizona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2017 Annual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9-10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Chandler, Arizona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706" y="0"/>
            <a:ext cx="7568293" cy="710293"/>
          </a:xfrm>
          <a:prstGeom prst="rect">
            <a:avLst/>
          </a:prstGeom>
        </p:spPr>
        <p:txBody>
          <a:bodyPr anchor="ctr"/>
          <a:lstStyle>
            <a:lvl1pPr algn="ctr">
              <a:defRPr sz="3600" b="1">
                <a:ln>
                  <a:solidFill>
                    <a:srgbClr val="000052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777445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86750" y="6466114"/>
            <a:ext cx="48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9-10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2017 Annual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Chandler, Arizona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22861"/>
            <a:ext cx="1767708" cy="15011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  <p:sldLayoutId id="2147483671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adams@irpinc.or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endParaRPr lang="en-US" dirty="0" smtClean="0"/>
          </a:p>
          <a:p>
            <a:pPr marL="0" indent="0" algn="ctr" eaLnBrk="1" hangingPunct="1">
              <a:buNone/>
              <a:defRPr/>
            </a:pPr>
            <a:r>
              <a:rPr lang="en-US" b="1" dirty="0" smtClean="0"/>
              <a:t>IFTA 2017 Annual Business Meeting</a:t>
            </a:r>
            <a:endParaRPr lang="en-US" b="1" dirty="0"/>
          </a:p>
          <a:p>
            <a:pPr algn="ctr" eaLnBrk="1" hangingPunct="1">
              <a:defRPr/>
            </a:pPr>
            <a:endParaRPr lang="en-US" b="1" dirty="0"/>
          </a:p>
          <a:p>
            <a:pPr marL="0" indent="0" algn="ctr" eaLnBrk="1" hangingPunct="1">
              <a:buNone/>
              <a:defRPr/>
            </a:pPr>
            <a:r>
              <a:rPr lang="en-US" b="1" dirty="0"/>
              <a:t>Tim Adams, CEO</a:t>
            </a:r>
          </a:p>
          <a:p>
            <a:pPr marL="0" indent="0" algn="ctr" eaLnBrk="1" hangingPunct="1">
              <a:buNone/>
              <a:defRPr/>
            </a:pPr>
            <a:r>
              <a:rPr lang="en-US" b="1" dirty="0"/>
              <a:t>IRP, Inc.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b="1" dirty="0" smtClean="0"/>
              <a:t>IRP, Inc. </a:t>
            </a:r>
            <a:r>
              <a:rPr lang="en-US" b="1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12873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3048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Open IRP Ballots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2296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 smtClean="0"/>
              <a:t>Ballot # 412 – Electronic Image of Cab Card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800" dirty="0" smtClean="0"/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The intent of this ballot is to amend the Plan to allow registrants and jurisdictions flexibility in issuing and presenting the IRP Cab Card.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Currently out for vote with the final date for voting October 4, 2017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en-US" sz="2200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560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3048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Open IRP Ballots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5344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Ballot # 411 – Uncollectable Accounts</a:t>
            </a:r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endParaRPr lang="en-US" sz="2800" dirty="0" smtClean="0"/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The purpose of this ballot </a:t>
            </a:r>
            <a:r>
              <a:rPr lang="en-US" sz="2800" dirty="0"/>
              <a:t>is to </a:t>
            </a:r>
            <a:r>
              <a:rPr lang="en-US" sz="2800" dirty="0" smtClean="0"/>
              <a:t>provide relief to a jurisdiction when registration fees have been transmitted through the IRP Clearinghouse or sent to non-CH jurisdictions and subsequent to that, the fees are determined to be uncollectable from the registrant.</a:t>
            </a:r>
            <a:endParaRPr lang="en-US" sz="2800" dirty="0"/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Currently </a:t>
            </a:r>
            <a:r>
              <a:rPr lang="en-US" sz="2800" dirty="0"/>
              <a:t>out for vote with the final date for voting October 4, 2017</a:t>
            </a:r>
          </a:p>
          <a:p>
            <a:pPr lvl="1" algn="l" eaLnBrk="1" hangingPunct="1">
              <a:defRPr/>
            </a:pPr>
            <a:endParaRPr lang="en-US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280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2286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Open IRP Ballots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71600"/>
            <a:ext cx="85344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Ballot # 410 – Inadequate Records; Unreported Jurisdictions’ Assessment</a:t>
            </a:r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endParaRPr lang="en-US" sz="2800" dirty="0" smtClean="0"/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The purpose of this ballot </a:t>
            </a:r>
            <a:r>
              <a:rPr lang="en-US" sz="2800" dirty="0"/>
              <a:t>is to </a:t>
            </a:r>
            <a:r>
              <a:rPr lang="en-US" sz="2800" dirty="0" smtClean="0"/>
              <a:t>provide a remedy when unreported jurisdictions are found in the course of record examination where the records are deemed to be inadequate to perform an audit.</a:t>
            </a:r>
            <a:endParaRPr lang="en-US" sz="2800" dirty="0"/>
          </a:p>
          <a:p>
            <a:pPr marL="1485900" lvl="2" indent="-571500" algn="l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Currently </a:t>
            </a:r>
            <a:r>
              <a:rPr lang="en-US" sz="2800" dirty="0"/>
              <a:t>out for vote with the final date for voting October 4, 2017</a:t>
            </a:r>
          </a:p>
          <a:p>
            <a:pPr lvl="1" algn="l" eaLnBrk="1" hangingPunct="1">
              <a:defRPr/>
            </a:pPr>
            <a:endParaRPr lang="en-US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97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7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3509" y="250686"/>
            <a:ext cx="7772400" cy="685800"/>
          </a:xfrm>
        </p:spPr>
        <p:txBody>
          <a:bodyPr/>
          <a:lstStyle/>
          <a:p>
            <a:pPr algn="r"/>
            <a:r>
              <a:rPr lang="en-US" sz="3600" b="1" dirty="0" smtClean="0">
                <a:latin typeface="+mn-lt"/>
              </a:rPr>
              <a:t>Electronic Credentials Task Force</a:t>
            </a:r>
            <a:endParaRPr lang="en-US" sz="36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509" y="1981200"/>
            <a:ext cx="8534399" cy="4114800"/>
          </a:xfrm>
        </p:spPr>
        <p:txBody>
          <a:bodyPr/>
          <a:lstStyle/>
          <a:p>
            <a:pPr lvl="0"/>
            <a:r>
              <a:rPr lang="en-US" sz="2800" dirty="0" smtClean="0"/>
              <a:t>The joint Electronic Credentials Task Force is still working on development of a plan for moving forward to establish electronic credentials or to move in the direction of making the electronic record the required credential.</a:t>
            </a:r>
          </a:p>
          <a:p>
            <a:pPr lvl="0"/>
            <a:r>
              <a:rPr lang="en-US" sz="2800" dirty="0" smtClean="0"/>
              <a:t>Face to face meeting of the task force held August 1 &amp; 2, 2017.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1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7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3509" y="250686"/>
            <a:ext cx="7772400" cy="685800"/>
          </a:xfrm>
        </p:spPr>
        <p:txBody>
          <a:bodyPr/>
          <a:lstStyle/>
          <a:p>
            <a:pPr algn="r"/>
            <a:r>
              <a:rPr lang="en-US" sz="3600" b="1" dirty="0" smtClean="0">
                <a:latin typeface="+mn-lt"/>
              </a:rPr>
              <a:t>Electronic Credentials Task Force</a:t>
            </a:r>
            <a:endParaRPr lang="en-US" sz="36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509" y="1752600"/>
            <a:ext cx="8534399" cy="4114800"/>
          </a:xfrm>
        </p:spPr>
        <p:txBody>
          <a:bodyPr/>
          <a:lstStyle/>
          <a:p>
            <a:pPr lvl="0"/>
            <a:r>
              <a:rPr lang="en-US" sz="2800" dirty="0" smtClean="0"/>
              <a:t>Additional information to be added after the ECTF meeting the first week of August</a:t>
            </a:r>
          </a:p>
        </p:txBody>
      </p:sp>
    </p:spTree>
    <p:extLst>
      <p:ext uri="{BB962C8B-B14F-4D97-AF65-F5344CB8AC3E}">
        <p14:creationId xmlns:p14="http://schemas.microsoft.com/office/powerpoint/2010/main" val="35514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IRP Education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143000"/>
            <a:ext cx="76962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/>
              <a:t>Fraud Detection &amp; Remediation (FDR) </a:t>
            </a:r>
            <a:r>
              <a:rPr lang="en-US" sz="2800" dirty="0" smtClean="0"/>
              <a:t>Training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000" dirty="0" smtClean="0"/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IRP is working closely with AAMVA to determine how the current FDR training modules fit in with the IRP and motor carrier services community.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Evaluating to determine what modules fit and/or if there is a need to create new modules to address the needs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000" dirty="0" smtClean="0"/>
              <a:t>Have several jurisdictional volunteers to take the online training and provide feedback so we can determine what needs to be done</a:t>
            </a:r>
            <a:endParaRPr lang="en-US" sz="2000" dirty="0"/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000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630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1" y="381000"/>
            <a:ext cx="7315200" cy="71029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Partnership on Training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78486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400" dirty="0" smtClean="0"/>
              <a:t>IRP is working on a possible joint effort with IFTA for an online training program to provide education and training options to the membership.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400" dirty="0" smtClean="0"/>
              <a:t>We are exploring what can work to meet both organizational needs.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400" dirty="0" smtClean="0"/>
              <a:t>Thought is to provide a platform that looks and feels the same for both IRP and IFTA members.</a:t>
            </a: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349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Upcoming Events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81200"/>
            <a:ext cx="80772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 smtClean="0"/>
              <a:t>IFTA/IRP Managers and Law Enforcement Workshop – September 26-28, 2017, Salt Lake City, Utah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 smtClean="0"/>
              <a:t>IRP Board of Directors Fall Meeting – October 3-4, 2017, Victoria, British Columbia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 smtClean="0"/>
              <a:t>2018 IRP Annual Meeting – April 30 – May 2, 2018, New Orleans, Louisiana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1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0772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4000" dirty="0" smtClean="0"/>
              <a:t>Thank you!</a:t>
            </a:r>
            <a:endParaRPr lang="en-US" sz="3400" dirty="0" smtClean="0"/>
          </a:p>
          <a:p>
            <a:pPr lvl="1" algn="l" eaLnBrk="1" hangingPunct="1">
              <a:defRPr/>
            </a:pPr>
            <a:endParaRPr lang="en-US" sz="3400" dirty="0"/>
          </a:p>
          <a:p>
            <a:pPr lvl="1" algn="l" eaLnBrk="1" hangingPunct="1">
              <a:defRPr/>
            </a:pPr>
            <a:endParaRPr lang="en-US" sz="3400" dirty="0" smtClean="0"/>
          </a:p>
          <a:p>
            <a:pPr lvl="2" algn="l">
              <a:defRPr/>
            </a:pPr>
            <a:r>
              <a:rPr lang="en-US" sz="3200" dirty="0" smtClean="0"/>
              <a:t>Tim Adams, CEO</a:t>
            </a:r>
          </a:p>
          <a:p>
            <a:pPr lvl="2" algn="l">
              <a:defRPr/>
            </a:pPr>
            <a:r>
              <a:rPr lang="en-US" sz="3200" dirty="0" smtClean="0"/>
              <a:t>IRP, Inc.</a:t>
            </a:r>
          </a:p>
          <a:p>
            <a:pPr lvl="2" algn="l">
              <a:defRPr/>
            </a:pPr>
            <a:r>
              <a:rPr lang="en-US" sz="3200" dirty="0" smtClean="0"/>
              <a:t>Email:  </a:t>
            </a:r>
            <a:r>
              <a:rPr lang="en-US" sz="3200" dirty="0" smtClean="0">
                <a:hlinkClick r:id="rId2"/>
              </a:rPr>
              <a:t>tadams@irpinc.org</a:t>
            </a:r>
            <a:endParaRPr lang="en-US" sz="3200" dirty="0" smtClean="0"/>
          </a:p>
          <a:p>
            <a:pPr lvl="2" algn="l">
              <a:defRPr/>
            </a:pPr>
            <a:r>
              <a:rPr lang="en-US" sz="3200" dirty="0" smtClean="0"/>
              <a:t>Phone:  (502) 845-0398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1325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810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IRP, Inc. Update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858000" cy="1655762"/>
          </a:xfrm>
        </p:spPr>
        <p:txBody>
          <a:bodyPr>
            <a:noAutofit/>
          </a:bodyPr>
          <a:lstStyle/>
          <a:p>
            <a:pPr marL="571500" indent="-571500" algn="l" eaLnBrk="1" hangingPunct="1">
              <a:buFontTx/>
              <a:buChar char="•"/>
              <a:defRPr/>
            </a:pPr>
            <a:r>
              <a:rPr lang="en-US" sz="2800" dirty="0" smtClean="0"/>
              <a:t>IRP, Inc. continues to be in good shape financially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24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400" dirty="0" smtClean="0"/>
              <a:t>FY2016 Financial Audit complete and continues to show IRP, Inc. with a good financial status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400" dirty="0" smtClean="0"/>
              <a:t>Investments performing well in current economy</a:t>
            </a:r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38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47933"/>
            <a:ext cx="7628993" cy="838200"/>
          </a:xfrm>
        </p:spPr>
        <p:txBody>
          <a:bodyPr/>
          <a:lstStyle/>
          <a:p>
            <a:pPr algn="r"/>
            <a:r>
              <a:rPr lang="en-US" sz="3200" b="1" dirty="0" smtClean="0">
                <a:ln>
                  <a:solidFill>
                    <a:srgbClr val="000052"/>
                  </a:solidFill>
                </a:ln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</a:t>
            </a:r>
            <a:r>
              <a:rPr lang="en-US" sz="3200" b="1" dirty="0" smtClean="0">
                <a:ln>
                  <a:solidFill>
                    <a:srgbClr val="00005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IRP</a:t>
            </a:r>
            <a:r>
              <a:rPr lang="en-US" sz="3200" b="1" dirty="0">
                <a:ln>
                  <a:solidFill>
                    <a:srgbClr val="00005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Inc. Board of Directors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82012"/>
            <a:ext cx="4040188" cy="446087"/>
          </a:xfrm>
        </p:spPr>
        <p:txBody>
          <a:bodyPr/>
          <a:lstStyle/>
          <a:p>
            <a:pPr algn="ctr"/>
            <a:r>
              <a:rPr lang="en-US" sz="1800" b="0" i="1" dirty="0" smtClean="0"/>
              <a:t>Jurisdictional Representatives</a:t>
            </a:r>
            <a:endParaRPr lang="en-US" sz="1800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207" y="1981200"/>
            <a:ext cx="4040188" cy="395128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1400" dirty="0" smtClean="0"/>
              <a:t>Peter Hurst (Ontario) – Chair</a:t>
            </a:r>
          </a:p>
          <a:p>
            <a:pPr marL="457200" lvl="1" indent="0">
              <a:buNone/>
            </a:pPr>
            <a:r>
              <a:rPr lang="en-US" sz="1400" dirty="0" smtClean="0"/>
              <a:t>Scott </a:t>
            </a:r>
            <a:r>
              <a:rPr lang="en-US" sz="1400" dirty="0" err="1" smtClean="0"/>
              <a:t>Greenawalt</a:t>
            </a:r>
            <a:r>
              <a:rPr lang="en-US" sz="1400" dirty="0" smtClean="0"/>
              <a:t> (Oklahoma – Vice Chair</a:t>
            </a:r>
          </a:p>
          <a:p>
            <a:pPr marL="457200" lvl="1" indent="0">
              <a:buNone/>
            </a:pPr>
            <a:r>
              <a:rPr lang="en-US" sz="1400" dirty="0" smtClean="0"/>
              <a:t>Deann Williams (Kansas) – Past Chair</a:t>
            </a:r>
          </a:p>
          <a:p>
            <a:pPr marL="457200" lvl="1" indent="0">
              <a:buNone/>
            </a:pPr>
            <a:r>
              <a:rPr lang="en-US" sz="1400" dirty="0" smtClean="0"/>
              <a:t>Jeff Hood (Indiana) – Treasurer</a:t>
            </a:r>
          </a:p>
          <a:p>
            <a:pPr marL="457200" lvl="1" indent="0">
              <a:buNone/>
            </a:pPr>
            <a:r>
              <a:rPr lang="en-US" sz="1400" dirty="0" smtClean="0"/>
              <a:t>Dawn </a:t>
            </a:r>
            <a:r>
              <a:rPr lang="en-US" sz="1400" dirty="0" err="1" smtClean="0"/>
              <a:t>Lietz</a:t>
            </a:r>
            <a:r>
              <a:rPr lang="en-US" sz="1400" dirty="0" smtClean="0"/>
              <a:t> (Nevada) - Secretary</a:t>
            </a:r>
            <a:endParaRPr lang="en-US" sz="1400" i="1" u="sng" dirty="0" smtClean="0"/>
          </a:p>
          <a:p>
            <a:pPr marL="457200" lvl="1" indent="0">
              <a:buNone/>
            </a:pPr>
            <a:r>
              <a:rPr lang="en-US" sz="1400" i="1" u="sng" dirty="0" smtClean="0"/>
              <a:t>Region I:</a:t>
            </a:r>
            <a:r>
              <a:rPr lang="en-US" sz="1400" dirty="0" smtClean="0"/>
              <a:t>			</a:t>
            </a:r>
          </a:p>
          <a:p>
            <a:pPr marL="457200" lvl="1" indent="0">
              <a:buNone/>
            </a:pPr>
            <a:r>
              <a:rPr lang="en-US" sz="1400" dirty="0" smtClean="0"/>
              <a:t>Robert Ide (Vermont)		</a:t>
            </a:r>
          </a:p>
          <a:p>
            <a:pPr marL="457200" lvl="1" indent="0">
              <a:buNone/>
            </a:pPr>
            <a:r>
              <a:rPr lang="en-US" sz="1400" dirty="0" smtClean="0"/>
              <a:t>Garry </a:t>
            </a:r>
            <a:r>
              <a:rPr lang="en-US" sz="1400" dirty="0" err="1" smtClean="0"/>
              <a:t>Hinkley</a:t>
            </a:r>
            <a:r>
              <a:rPr lang="en-US" sz="1400" dirty="0" smtClean="0"/>
              <a:t> (Maine)</a:t>
            </a:r>
          </a:p>
          <a:p>
            <a:pPr marL="457200" lvl="1" indent="0">
              <a:buNone/>
            </a:pPr>
            <a:r>
              <a:rPr lang="en-US" sz="1400" i="1" u="sng" dirty="0" smtClean="0"/>
              <a:t>Region II:</a:t>
            </a:r>
          </a:p>
          <a:p>
            <a:pPr marL="457200" lvl="1" indent="0">
              <a:buNone/>
            </a:pPr>
            <a:r>
              <a:rPr lang="en-US" sz="1400" dirty="0" smtClean="0"/>
              <a:t>John Poole (Texas)</a:t>
            </a:r>
          </a:p>
          <a:p>
            <a:pPr marL="457200" lvl="1" indent="0">
              <a:buNone/>
            </a:pPr>
            <a:r>
              <a:rPr lang="en-US" sz="1400" i="1" u="sng" dirty="0" smtClean="0"/>
              <a:t>Region </a:t>
            </a:r>
            <a:r>
              <a:rPr lang="en-US" sz="1400" i="1" u="sng" dirty="0"/>
              <a:t>III</a:t>
            </a:r>
            <a:r>
              <a:rPr lang="en-US" sz="1400" i="1" u="sng" dirty="0" smtClean="0"/>
              <a:t>:</a:t>
            </a:r>
            <a:r>
              <a:rPr lang="en-US" sz="1400" dirty="0" smtClean="0"/>
              <a:t>			</a:t>
            </a:r>
          </a:p>
          <a:p>
            <a:pPr marL="457200" lvl="1" indent="0">
              <a:buNone/>
            </a:pPr>
            <a:r>
              <a:rPr lang="en-US" sz="1400" dirty="0" smtClean="0"/>
              <a:t>Jay </a:t>
            </a:r>
            <a:r>
              <a:rPr lang="en-US" sz="1400" dirty="0" err="1" smtClean="0"/>
              <a:t>Sween</a:t>
            </a:r>
            <a:r>
              <a:rPr lang="en-US" sz="1400" dirty="0" smtClean="0"/>
              <a:t> (Wisconsin)		</a:t>
            </a:r>
          </a:p>
          <a:p>
            <a:pPr marL="457200" lvl="1" indent="0">
              <a:buNone/>
            </a:pPr>
            <a:r>
              <a:rPr lang="en-US" sz="1400" i="1" u="sng" dirty="0" smtClean="0"/>
              <a:t>Region IV:</a:t>
            </a:r>
          </a:p>
          <a:p>
            <a:pPr marL="457200" lvl="1" indent="0">
              <a:buNone/>
            </a:pPr>
            <a:r>
              <a:rPr lang="en-US" sz="1400" dirty="0" smtClean="0"/>
              <a:t>Kevin Davis (Idaho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Duane Williams (Montana)</a:t>
            </a:r>
          </a:p>
          <a:p>
            <a:pPr marL="457200" lvl="1" indent="0">
              <a:buNone/>
            </a:pPr>
            <a:r>
              <a:rPr lang="en-US" sz="1400" i="1" u="sng" dirty="0" smtClean="0"/>
              <a:t>Canadian Representative:</a:t>
            </a:r>
          </a:p>
          <a:p>
            <a:pPr marL="457200" lvl="1" indent="0">
              <a:buNone/>
            </a:pPr>
            <a:r>
              <a:rPr lang="en-US" sz="1400" dirty="0" smtClean="0"/>
              <a:t>Shaun Hammond (Alberta</a:t>
            </a:r>
            <a:r>
              <a:rPr lang="en-US" sz="1600" dirty="0" smtClean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8395" y="1473880"/>
            <a:ext cx="4041775" cy="370016"/>
          </a:xfrm>
        </p:spPr>
        <p:txBody>
          <a:bodyPr/>
          <a:lstStyle/>
          <a:p>
            <a:pPr algn="ctr"/>
            <a:r>
              <a:rPr lang="en-US" sz="1800" b="0" i="1" dirty="0" smtClean="0"/>
              <a:t>Board Advisors</a:t>
            </a:r>
            <a:endParaRPr lang="en-US" sz="1800" b="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133600"/>
            <a:ext cx="3276600" cy="3951288"/>
          </a:xfrm>
        </p:spPr>
        <p:txBody>
          <a:bodyPr/>
          <a:lstStyle/>
          <a:p>
            <a:pPr marL="0" indent="0">
              <a:buNone/>
            </a:pPr>
            <a:r>
              <a:rPr lang="en-US" sz="1400" i="1" u="sng" dirty="0" smtClean="0"/>
              <a:t>Partner Organizations:  </a:t>
            </a:r>
          </a:p>
          <a:p>
            <a:pPr marL="0" indent="0">
              <a:buNone/>
            </a:pPr>
            <a:r>
              <a:rPr lang="en-US" sz="1400" dirty="0" smtClean="0"/>
              <a:t>AAMVA</a:t>
            </a:r>
          </a:p>
          <a:p>
            <a:pPr marL="0" indent="0">
              <a:buNone/>
            </a:pPr>
            <a:r>
              <a:rPr lang="en-US" sz="1400" dirty="0" smtClean="0"/>
              <a:t>CVSA</a:t>
            </a:r>
          </a:p>
          <a:p>
            <a:pPr marL="0" indent="0">
              <a:buNone/>
            </a:pPr>
            <a:r>
              <a:rPr lang="en-US" sz="1400" dirty="0" smtClean="0"/>
              <a:t>CCMTA</a:t>
            </a:r>
          </a:p>
          <a:p>
            <a:pPr marL="0" indent="0">
              <a:buNone/>
            </a:pPr>
            <a:r>
              <a:rPr lang="en-US" sz="1400" dirty="0" smtClean="0"/>
              <a:t>UMA</a:t>
            </a:r>
          </a:p>
          <a:p>
            <a:pPr marL="0" indent="0">
              <a:buNone/>
            </a:pPr>
            <a:r>
              <a:rPr lang="en-US" sz="1400" dirty="0" smtClean="0"/>
              <a:t>IFTA</a:t>
            </a:r>
          </a:p>
          <a:p>
            <a:pPr marL="0" indent="0">
              <a:buNone/>
            </a:pPr>
            <a:r>
              <a:rPr lang="en-US" sz="1400" i="1" u="sng" dirty="0" smtClean="0"/>
              <a:t>Federal Agencies:</a:t>
            </a:r>
          </a:p>
          <a:p>
            <a:pPr marL="0" indent="0">
              <a:buNone/>
            </a:pPr>
            <a:r>
              <a:rPr lang="en-US" sz="1400" dirty="0" smtClean="0"/>
              <a:t>FMCSA</a:t>
            </a:r>
          </a:p>
          <a:p>
            <a:pPr marL="0" indent="0">
              <a:buNone/>
            </a:pPr>
            <a:r>
              <a:rPr lang="en-US" sz="1400" dirty="0" smtClean="0"/>
              <a:t>Mexico SCT</a:t>
            </a:r>
          </a:p>
          <a:p>
            <a:pPr marL="0" indent="0">
              <a:buNone/>
            </a:pPr>
            <a:r>
              <a:rPr lang="en-US" sz="1400" dirty="0" smtClean="0"/>
              <a:t>and</a:t>
            </a:r>
          </a:p>
          <a:p>
            <a:pPr marL="0" indent="0">
              <a:buNone/>
            </a:pPr>
            <a:r>
              <a:rPr lang="en-US" sz="1400" i="1" u="sng" dirty="0" smtClean="0"/>
              <a:t>Our Industry Partners</a:t>
            </a: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419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228600"/>
            <a:ext cx="7568293" cy="710293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IRP, Inc. Board of Directors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82296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3200" dirty="0" smtClean="0"/>
              <a:t>There are 4 openings effective January 1, 2018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3200" dirty="0" smtClean="0"/>
              <a:t>Region I (US)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3200" dirty="0" smtClean="0"/>
              <a:t>Region II (US)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3200" dirty="0" smtClean="0"/>
              <a:t>Region IV (US)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3200" dirty="0" smtClean="0"/>
              <a:t>Canadian:  Two positions</a:t>
            </a:r>
          </a:p>
          <a:p>
            <a:pPr marL="1028700" lvl="1" indent="-5715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Ballots are currently open for voting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000" dirty="0"/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000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858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7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3509" y="250686"/>
            <a:ext cx="7772400" cy="685800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IRP Clearinghouse</a:t>
            </a:r>
            <a:endParaRPr lang="en-US" sz="40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1" y="1905000"/>
            <a:ext cx="8534399" cy="4114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In 2016, over $836 million dollars were exchanged through the IRP Clearinghouse.</a:t>
            </a:r>
          </a:p>
          <a:p>
            <a:pPr lvl="1"/>
            <a:r>
              <a:rPr lang="en-US" sz="2000" dirty="0" smtClean="0"/>
              <a:t>This represents only the funds netted and exchanged between the 56 IRP jurisdictions that currently participate in the Clearinghouse – There are now 57 jurisdictions participating in the Clearinghouse</a:t>
            </a:r>
          </a:p>
          <a:p>
            <a:pPr lvl="1"/>
            <a:r>
              <a:rPr lang="en-US" sz="2000" dirty="0" smtClean="0"/>
              <a:t>Estimated that over 2.8 billion dollars is generated by IRP registrations annually</a:t>
            </a:r>
          </a:p>
          <a:p>
            <a:pPr lvl="1"/>
            <a:r>
              <a:rPr lang="en-US" sz="2000" dirty="0" smtClean="0"/>
              <a:t>There were over 365,900 fleets with over 2.6 million IRP vehicles registered in 2016</a:t>
            </a:r>
          </a:p>
        </p:txBody>
      </p:sp>
    </p:spTree>
    <p:extLst>
      <p:ext uri="{BB962C8B-B14F-4D97-AF65-F5344CB8AC3E}">
        <p14:creationId xmlns:p14="http://schemas.microsoft.com/office/powerpoint/2010/main" val="38518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3048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IRP Clearinghouse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05698"/>
              </p:ext>
            </p:extLst>
          </p:nvPr>
        </p:nvGraphicFramePr>
        <p:xfrm>
          <a:off x="304800" y="1752600"/>
          <a:ext cx="855345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10256514" imgH="3192855" progId="Excel.Sheet.8">
                  <p:embed/>
                </p:oleObj>
              </mc:Choice>
              <mc:Fallback>
                <p:oleObj name="Worksheet" r:id="rId4" imgW="10256514" imgH="319285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752600"/>
                        <a:ext cx="855345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2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3810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IRP Clearinghouse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dirty="0" smtClean="0"/>
              <a:t>Clearinghouse Partial payments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i="1" dirty="0" smtClean="0"/>
              <a:t>Upward trend for the need to do partial payments due to late payments from Jurisdictions</a:t>
            </a:r>
            <a:r>
              <a:rPr lang="en-US" dirty="0" smtClean="0"/>
              <a:t>:</a:t>
            </a:r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81000" y="1981200"/>
          <a:ext cx="8153401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401"/>
                <a:gridCol w="2052000"/>
                <a:gridCol w="2052000"/>
                <a:gridCol w="2052000"/>
              </a:tblGrid>
              <a:tr h="58420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Clearinghouse Partial Payment Trend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US Dollar Partial Payment Instances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 Dollar Partial Payment Instances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2016 -April 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2015 - April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2016 - April 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2015 - April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842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304800"/>
            <a:ext cx="7239000" cy="71029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IRP Clearinghouse Data Standardization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81200"/>
            <a:ext cx="8305800" cy="1655762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3200" dirty="0" smtClean="0"/>
              <a:t>Most jurisdictions have signed up to complete the project for a January 2018 go-live.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The test environment was implemented in early April 2017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800" dirty="0" smtClean="0"/>
              <a:t>Meetings with jurisdictions to discuss requirements/issues and testing, on-going.</a:t>
            </a:r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075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5707" y="228600"/>
            <a:ext cx="7568293" cy="71029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</a:rPr>
              <a:t>IRP Clearinghouse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229600" cy="3962400"/>
          </a:xfrm>
        </p:spPr>
        <p:txBody>
          <a:bodyPr>
            <a:noAutofit/>
          </a:bodyPr>
          <a:lstStyle/>
          <a:p>
            <a:pPr marL="1028700" lvl="1" indent="-571500" algn="l" eaLnBrk="1" hangingPunct="1">
              <a:buFontTx/>
              <a:buChar char="•"/>
              <a:defRPr/>
            </a:pPr>
            <a:r>
              <a:rPr lang="en-US" sz="2800" dirty="0"/>
              <a:t>FY2016 SSAE 16 audit on the Clearinghouse showed good clean results of the operations of the system</a:t>
            </a:r>
          </a:p>
          <a:p>
            <a:pPr marL="1485900" lvl="2" indent="-571500" algn="l" eaLnBrk="1" hangingPunct="1">
              <a:buFont typeface="Arial" panose="020B0604020202020204" pitchFamily="34" charset="0"/>
              <a:buChar char="‒"/>
              <a:defRPr/>
            </a:pPr>
            <a:endParaRPr lang="en-US" sz="2400" dirty="0"/>
          </a:p>
          <a:p>
            <a:pPr marL="914400" lvl="1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 Clearinghouse Security Enhancements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400" dirty="0" smtClean="0"/>
              <a:t>Vulnerability Assessment was conducted and recommended application changes completed and implemented in the production environment.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‒"/>
              <a:defRPr/>
            </a:pPr>
            <a:r>
              <a:rPr lang="en-US" sz="2400" dirty="0" smtClean="0"/>
              <a:t>The most obvious change for jurisdictions was the new password policy, strengthening passwords.</a:t>
            </a:r>
          </a:p>
          <a:p>
            <a:pPr marL="1485900" lvl="2" indent="-571500" algn="l" eaLnBrk="1" hangingPunct="1">
              <a:buFontTx/>
              <a:buChar char="•"/>
              <a:defRPr/>
            </a:pPr>
            <a:endParaRPr lang="en-US" dirty="0" smtClean="0"/>
          </a:p>
          <a:p>
            <a:pPr lvl="1" algn="l" eaLnBrk="1" hangingPunct="1">
              <a:defRPr/>
            </a:pPr>
            <a:endParaRPr lang="en-US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200" dirty="0" smtClean="0"/>
          </a:p>
          <a:p>
            <a:pPr marL="1028700" lvl="1" indent="-571500" algn="l" eaLnBrk="1" hangingPunct="1">
              <a:buFontTx/>
              <a:buChar char="•"/>
              <a:defRPr/>
            </a:pPr>
            <a:endParaRPr lang="en-US" sz="3600" dirty="0" smtClean="0"/>
          </a:p>
          <a:p>
            <a:pPr lvl="1" algn="l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238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864</Words>
  <Application>Microsoft Office PowerPoint</Application>
  <PresentationFormat>On-screen Show (4:3)</PresentationFormat>
  <Paragraphs>186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IFTA ABM 2016</vt:lpstr>
      <vt:lpstr>Worksheet</vt:lpstr>
      <vt:lpstr>IRP, Inc. Update</vt:lpstr>
      <vt:lpstr>IRP, Inc. Update</vt:lpstr>
      <vt:lpstr>      IRP, Inc. Board of Directors</vt:lpstr>
      <vt:lpstr>IRP, Inc. Board of Directors</vt:lpstr>
      <vt:lpstr>IRP Clearinghouse</vt:lpstr>
      <vt:lpstr>IRP Clearinghouse</vt:lpstr>
      <vt:lpstr>IRP Clearinghouse</vt:lpstr>
      <vt:lpstr>IRP Clearinghouse Data Standardization</vt:lpstr>
      <vt:lpstr>IRP Clearinghouse</vt:lpstr>
      <vt:lpstr>Open IRP Ballots</vt:lpstr>
      <vt:lpstr>Open IRP Ballots</vt:lpstr>
      <vt:lpstr>Open IRP Ballots</vt:lpstr>
      <vt:lpstr>Electronic Credentials Task Force</vt:lpstr>
      <vt:lpstr>Electronic Credentials Task Force</vt:lpstr>
      <vt:lpstr>IRP Education</vt:lpstr>
      <vt:lpstr>Partnership on Training</vt:lpstr>
      <vt:lpstr>Upcoming Events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Lonette Turner</cp:lastModifiedBy>
  <cp:revision>18</cp:revision>
  <dcterms:created xsi:type="dcterms:W3CDTF">2016-07-21T22:27:59Z</dcterms:created>
  <dcterms:modified xsi:type="dcterms:W3CDTF">2017-08-02T13:38:57Z</dcterms:modified>
</cp:coreProperties>
</file>